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1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6" r:id="rId3"/>
    <p:sldId id="260" r:id="rId4"/>
    <p:sldId id="303" r:id="rId5"/>
    <p:sldId id="287" r:id="rId6"/>
    <p:sldId id="263" r:id="rId7"/>
    <p:sldId id="264" r:id="rId8"/>
    <p:sldId id="290" r:id="rId9"/>
    <p:sldId id="305" r:id="rId10"/>
    <p:sldId id="285" r:id="rId11"/>
    <p:sldId id="292" r:id="rId12"/>
    <p:sldId id="293" r:id="rId13"/>
    <p:sldId id="304" r:id="rId14"/>
    <p:sldId id="294" r:id="rId15"/>
    <p:sldId id="306" r:id="rId16"/>
    <p:sldId id="30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35292-CFB1-4C3E-81DA-B962D53014EC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 smtClean="0"/>
              <a:t>Kancelarię Radcy Prawnego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BAC9B-4300-4177-8B71-1C501F4EC5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768100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01ED9-9FC7-4B90-A6C4-A853B9B8EC50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 smtClean="0"/>
              <a:t>Kancelarię Radcy Prawnego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6FF1C-A3A4-4216-A244-AF12C3A37A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681674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Kancelarię Radcy Prawnego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324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971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71938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252356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54879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278317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42120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23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723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290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4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27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66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086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248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065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689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7851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21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27" r:id="rId9"/>
    <p:sldLayoutId id="2147484028" r:id="rId10"/>
    <p:sldLayoutId id="2147484029" r:id="rId11"/>
    <p:sldLayoutId id="2147484030" r:id="rId12"/>
    <p:sldLayoutId id="2147484031" r:id="rId13"/>
    <p:sldLayoutId id="2147484032" r:id="rId14"/>
    <p:sldLayoutId id="2147484033" r:id="rId15"/>
    <p:sldLayoutId id="2147484034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02173" y="2377238"/>
            <a:ext cx="7766936" cy="1646302"/>
          </a:xfrm>
        </p:spPr>
        <p:txBody>
          <a:bodyPr>
            <a:noAutofit/>
          </a:bodyPr>
          <a:lstStyle/>
          <a:p>
            <a:pPr algn="ctr"/>
            <a:r>
              <a:rPr lang="pl-PL" dirty="0" smtClean="0"/>
              <a:t>UMOWA RACHUNKU BANKOWEGO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97280" y="4612943"/>
            <a:ext cx="8176723" cy="1364775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pl-PL" dirty="0"/>
              <a:t>Materiał przygotowany w ramach edukacji prawnej, zmierzającej do zwiększenia świadomości prawnej społeczeństwa przez</a:t>
            </a:r>
            <a:r>
              <a:rPr lang="pl-PL" dirty="0" smtClean="0"/>
              <a:t>:</a:t>
            </a:r>
          </a:p>
          <a:p>
            <a:pPr algn="ctr"/>
            <a:r>
              <a:rPr lang="pl-PL" dirty="0" smtClean="0"/>
              <a:t>Kancelarię </a:t>
            </a:r>
            <a:r>
              <a:rPr lang="pl-PL" dirty="0"/>
              <a:t>Radcy </a:t>
            </a:r>
            <a:r>
              <a:rPr lang="pl-PL" dirty="0" smtClean="0"/>
              <a:t>Prawnego</a:t>
            </a:r>
          </a:p>
          <a:p>
            <a:pPr algn="ctr"/>
            <a:r>
              <a:rPr lang="pl-PL" dirty="0" smtClean="0"/>
              <a:t>dr </a:t>
            </a:r>
            <a:r>
              <a:rPr lang="pl-PL" dirty="0"/>
              <a:t>Małgorzaty </a:t>
            </a:r>
            <a:r>
              <a:rPr lang="pl-PL" dirty="0" smtClean="0"/>
              <a:t>Maliszewskiej</a:t>
            </a:r>
          </a:p>
          <a:p>
            <a:pPr algn="ctr"/>
            <a:r>
              <a:rPr lang="pl-PL" dirty="0" smtClean="0"/>
              <a:t>ul</a:t>
            </a:r>
            <a:r>
              <a:rPr lang="pl-PL" dirty="0"/>
              <a:t>. Szczęśliwicka27a lok. </a:t>
            </a:r>
            <a:r>
              <a:rPr lang="pl-PL" dirty="0" smtClean="0"/>
              <a:t>3, 02-323 Warszawa</a:t>
            </a:r>
          </a:p>
          <a:p>
            <a:pPr algn="ctr"/>
            <a:r>
              <a:rPr lang="pl-PL" dirty="0" smtClean="0"/>
              <a:t>tel.(22</a:t>
            </a:r>
            <a:r>
              <a:rPr lang="pl-PL" dirty="0"/>
              <a:t>) 822 30 </a:t>
            </a:r>
            <a:r>
              <a:rPr lang="pl-PL" dirty="0" smtClean="0"/>
              <a:t>30, prawnik@drmaliszewskakancelaria.com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6409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445827"/>
            <a:ext cx="8596668" cy="1320800"/>
          </a:xfrm>
        </p:spPr>
        <p:txBody>
          <a:bodyPr/>
          <a:lstStyle/>
          <a:p>
            <a:pPr algn="ctr"/>
            <a:r>
              <a:rPr lang="pl-PL" dirty="0" smtClean="0"/>
              <a:t>RACHUNEK ROZLICZENIOWY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7160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Rachunek rozliczeniowy bieżący – typ rachunku rozliczeniowego przeznaczony do gromadzenia środków pieniężnych oraz do przeprowadzania rozliczeń w zakresie podstawowej działalności gospodarczej.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Rachunek rozliczeniowy pomocniczy – typ rachunku rozliczeniowego przeznaczony do dokonywania innych niż bieżące rozliczeń oraz gromadzenia środków przeznaczonych na ściśle określony cel.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Rachunek rozliczeniowy VAT – typ rachunku rozliczeniowego w PLN o ograniczonej możliwości korzystania ze środków na nim zgromadzonych, przeznaczony do rozliczania podatku VAT oraz dokonywania rozliczeń w ramach </a:t>
            </a:r>
            <a:r>
              <a:rPr lang="pl-PL" i="1" dirty="0" err="1" smtClean="0"/>
              <a:t>split</a:t>
            </a:r>
            <a:r>
              <a:rPr lang="pl-PL" i="1" dirty="0" smtClean="0"/>
              <a:t> </a:t>
            </a:r>
            <a:r>
              <a:rPr lang="pl-PL" i="1" dirty="0" err="1" smtClean="0"/>
              <a:t>payment</a:t>
            </a:r>
            <a:r>
              <a:rPr lang="pl-PL" dirty="0" smtClean="0"/>
              <a:t> (tzw. mechanizm podzielonej płatności).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40090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RACHUNEK LOKATY TERMINOWEJ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Rachunek lokaty terminowej – rodzaj rachunku bankowego służący do przechowywania nadwyżek środków pieniężnych przez ściśle oznaczony czas, który wynika z umowy zawartej z bankiem.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516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RACHUNEK OSZCZĘDNOŚCIOWY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Rachunek oszczędnościowy – rodzaj rachunku bankowego służący do gromadzenia środków pieniężnych, bez możliwości dokonywania rozliczeń pieniężnych.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Rachunek oszczędnościowo-rozliczeniowy (ROR) – </a:t>
            </a:r>
            <a:r>
              <a:rPr lang="pl-PL" dirty="0" smtClean="0"/>
              <a:t>typ rachunku oszczędnościowego służący do gromadzenia środków pieniężnych oraz przeprowadzania rozliczeń pieniężnych. Ma charakter rachunku </a:t>
            </a:r>
            <a:r>
              <a:rPr lang="pl-PL" dirty="0" err="1" smtClean="0"/>
              <a:t>a’vista</a:t>
            </a:r>
            <a:r>
              <a:rPr lang="pl-PL" dirty="0" smtClean="0"/>
              <a:t>, tj. zgromadzone środki pieniężne są dostępne na każde żądanie posiadacza rachunku, nie ma ograniczeń we wpłacaniu i wypłacaniu środków.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8475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RACHUNEK RODZINNY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Rachunek rodzinny – rodzaj rachunku bankowego przeznaczony wyłącznie dla osób fizycznych, którym przyznano niepodlegające egzekucji świadczenia, dodatki, zasiłki oraz inne kwoty, o których mowa w art. 833 § 6 i 7 k.p.c., z wyjątkiem świadczeń alimentacyjnych.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72368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RACHUNEK POWIERNICZY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Rachunek powierniczy – rodzaj rachunku bankowego służący do zabezpieczenia środków finansowych w transakcjach między kupującym a sprzedającym.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Stronami umowy rachunku powierniczego są bank i posiadacz rachunku (powiernik). Umowa określa </a:t>
            </a:r>
            <a:r>
              <a:rPr lang="pl-PL" dirty="0"/>
              <a:t>warunki, jakie powinny być spełnione, aby środki pieniężne osób trzecich wpłacone na rachunek mogły być wypłacone posiadaczowi rachunku lub aby jego dyspozycje w zakresie wykorzystania tych środków mogły być </a:t>
            </a:r>
            <a:r>
              <a:rPr lang="pl-PL" dirty="0" smtClean="0"/>
              <a:t>zrealizowane.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Rachunek </a:t>
            </a:r>
            <a:r>
              <a:rPr lang="pl-PL" dirty="0"/>
              <a:t>powierniczy jest prowadzony w sposób umożliwiający w każdym czasie identyfikację osób trzecich, które wpłaciły środki pieniężne na ten rachunek, oraz obliczenie ich udziału w kwocie zgromadzonej na rachunku powierniczym.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0244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WYGAŚNIĘCIE UMOWY RACHUNKU BANKOWEGO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Umowa rachunku bankowego, którego posiadaczem jest osoba fizyczna, niezawarta w związku z prowadzeniem działalności gospodarczej, ulega rozwiązaniu </a:t>
            </a:r>
            <a:r>
              <a:rPr lang="pl-PL" dirty="0" smtClean="0"/>
              <a:t>z: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dniem </a:t>
            </a:r>
            <a:r>
              <a:rPr lang="pl-PL" dirty="0"/>
              <a:t>śmierci posiadacza </a:t>
            </a:r>
            <a:r>
              <a:rPr lang="pl-PL" dirty="0" smtClean="0"/>
              <a:t>rachunku,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upływem </a:t>
            </a:r>
            <a:r>
              <a:rPr lang="pl-PL" dirty="0"/>
              <a:t>10 lat od dnia wydania przez posiadacza rachunku ostatniej dyspozycji dotyczącej tego rachunku, a w przypadku gdy umowa przewiduje prowadzenie więcej niż jednego rachunku - tych rachunków, chyba że umowa rachunku oszczędnościowego lub rachunku terminowej lokaty oszczędnościowej była zawarta na czas oznaczony dłuższy niż 10 lat.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Jeżeli umowa rachunku bankowego nie stanowi inaczej, ulega ona rozwiązaniu, gdy w ciągu dwóch lat nie dokonano na rachunku żadnych obrotów, poza dopisywaniem odsetek, a stan środków pieniężnych na tym rachunku nie przekracza kwoty minimalnej określonej w tej umowie.</a:t>
            </a:r>
          </a:p>
        </p:txBody>
      </p:sp>
    </p:spTree>
    <p:extLst>
      <p:ext uri="{BB962C8B-B14F-4D97-AF65-F5344CB8AC3E}">
        <p14:creationId xmlns:p14="http://schemas.microsoft.com/office/powerpoint/2010/main" val="357713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507067" y="1940510"/>
            <a:ext cx="7766936" cy="1646302"/>
          </a:xfrm>
        </p:spPr>
        <p:txBody>
          <a:bodyPr/>
          <a:lstStyle/>
          <a:p>
            <a:pPr algn="ctr"/>
            <a:r>
              <a:rPr lang="pl-PL" dirty="0" smtClean="0"/>
              <a:t>Dziękuję za uwagę!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type="subTitle" idx="1"/>
          </p:nvPr>
        </p:nvSpPr>
        <p:spPr>
          <a:xfrm>
            <a:off x="1507067" y="4460266"/>
            <a:ext cx="7766936" cy="1096899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pl-PL" dirty="0" smtClean="0"/>
              <a:t>Kancelaria </a:t>
            </a:r>
            <a:r>
              <a:rPr lang="pl-PL" dirty="0"/>
              <a:t>Radcy Prawnego</a:t>
            </a:r>
          </a:p>
          <a:p>
            <a:pPr algn="ctr"/>
            <a:r>
              <a:rPr lang="pl-PL" dirty="0"/>
              <a:t>dr Małgorzaty Maliszewskiej</a:t>
            </a:r>
          </a:p>
          <a:p>
            <a:pPr algn="ctr"/>
            <a:r>
              <a:rPr lang="pl-PL" dirty="0"/>
              <a:t>ul. Szczęśliwicka27a lok. 3, 02-323 Warszawa</a:t>
            </a:r>
          </a:p>
          <a:p>
            <a:pPr algn="ctr"/>
            <a:r>
              <a:rPr lang="pl-PL" dirty="0"/>
              <a:t>tel.(22) 822 30 30, prawnik@drmaliszewskakancelaria.com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14000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UMOWA RACHUNKU BANKOWEGO –</a:t>
            </a:r>
            <a:br>
              <a:rPr lang="pl-PL" dirty="0" smtClean="0"/>
            </a:br>
            <a:r>
              <a:rPr lang="pl-PL" dirty="0" smtClean="0"/>
              <a:t>AKTY PRAWNE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Podstawowymi aktami prawnymi </a:t>
            </a:r>
            <a:r>
              <a:rPr lang="pl-PL" dirty="0"/>
              <a:t>regulującym problematykę umowy </a:t>
            </a:r>
            <a:r>
              <a:rPr lang="pl-PL" dirty="0" smtClean="0"/>
              <a:t>rachunku bankowego są </a:t>
            </a:r>
            <a:r>
              <a:rPr lang="pl-PL" dirty="0"/>
              <a:t>ustawa z dnia 23 kwietnia 1964 r. – Kodeks </a:t>
            </a:r>
            <a:r>
              <a:rPr lang="pl-PL" dirty="0" smtClean="0"/>
              <a:t>cywilny </a:t>
            </a:r>
            <a:r>
              <a:rPr lang="pl-PL" dirty="0"/>
              <a:t>oraz ustawa z dnia 29 sierpnia 1997 r. Prawo bankowe</a:t>
            </a:r>
            <a:r>
              <a:rPr lang="pl-PL" dirty="0" smtClean="0"/>
              <a:t>.</a:t>
            </a: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Poza </a:t>
            </a:r>
            <a:r>
              <a:rPr lang="pl-PL" dirty="0" smtClean="0"/>
              <a:t>powyższymi aktami prawnymi </a:t>
            </a:r>
            <a:r>
              <a:rPr lang="pl-PL" dirty="0"/>
              <a:t>do umowy </a:t>
            </a:r>
            <a:r>
              <a:rPr lang="pl-PL" dirty="0" smtClean="0"/>
              <a:t>rachunku bankowego mają </a:t>
            </a:r>
            <a:r>
              <a:rPr lang="pl-PL" dirty="0"/>
              <a:t>zastosowanie </a:t>
            </a:r>
            <a:r>
              <a:rPr lang="pl-PL" dirty="0" smtClean="0"/>
              <a:t>przepisy: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ustawy z dnia 17 listopada 1964 r. Kodeks postępowania cywilnego,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ustawy z dnia 29 sierpnia 1997 r. o Narodowym Banku Polskim,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ustawy z dnia 7 grudnia 2000 r. o funkcjonowaniu banków spółdzielczych, ich zrzeszaniu się i bankach zrzeszających,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ustawy z dnia 10 czerwca 2016 r. o Bankowym Funduszu Gwarancyjnym, systemie gwarantowania depozytów oraz przymusowej restrukturyzacji.</a:t>
            </a:r>
          </a:p>
        </p:txBody>
      </p:sp>
    </p:spTree>
    <p:extLst>
      <p:ext uri="{BB962C8B-B14F-4D97-AF65-F5344CB8AC3E}">
        <p14:creationId xmlns:p14="http://schemas.microsoft.com/office/powerpoint/2010/main" val="2399473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ISTOTA UMOWY RACHUNKU BANKOWEGO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Zgodnie z art. 725 k.c. </a:t>
            </a:r>
            <a:r>
              <a:rPr lang="pl-PL" i="1" dirty="0" smtClean="0"/>
              <a:t>„Przez </a:t>
            </a:r>
            <a:r>
              <a:rPr lang="pl-PL" i="1" dirty="0"/>
              <a:t>umowę rachunku bankowego bank zobowiązuje się względem posiadacza rachunku, na czas oznaczony lub nieoznaczony, do przechowywania jego środków pieniężnych oraz, jeżeli umowa tak stanowi, do przeprowadzania na jego zlecenie rozliczeń </a:t>
            </a:r>
            <a:r>
              <a:rPr lang="pl-PL" i="1" dirty="0" smtClean="0"/>
              <a:t>pieniężnych”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Istota umowy rachunku bankowego wyraża się w obowiązku banku, ograniczonym lub nieograniczonym w czasie, do przechowywania środków pieniężnych posiadacza rachunku. </a:t>
            </a: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7586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FORMA I ELEMENTY TREŚCI UMOWY RACHUNKU BANKOWEGO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Umowa </a:t>
            </a:r>
            <a:r>
              <a:rPr lang="pl-PL" dirty="0"/>
              <a:t>rachunku bankowego jest zawierana na piśmie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Umowa </a:t>
            </a:r>
            <a:r>
              <a:rPr lang="pl-PL" dirty="0"/>
              <a:t>rachunku bankowego powinna określać w </a:t>
            </a:r>
            <a:r>
              <a:rPr lang="pl-PL" dirty="0" smtClean="0"/>
              <a:t>szczególności: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strony umowy,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rodzaj </a:t>
            </a:r>
            <a:r>
              <a:rPr lang="pl-PL" dirty="0"/>
              <a:t>otwieranego </a:t>
            </a:r>
            <a:r>
              <a:rPr lang="pl-PL" dirty="0" smtClean="0"/>
              <a:t>rachunku,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walutę rachunku,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czas </a:t>
            </a:r>
            <a:r>
              <a:rPr lang="pl-PL" dirty="0"/>
              <a:t>trwania </a:t>
            </a:r>
            <a:r>
              <a:rPr lang="pl-PL" dirty="0" smtClean="0"/>
              <a:t>umowy,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o </a:t>
            </a:r>
            <a:r>
              <a:rPr lang="pl-PL" dirty="0"/>
              <a:t>ile strony zastrzegają oprocentowanie środków pieniężnych zgromadzonych na rachunku - wysokość tego oprocentowania i przesłanki dopuszczalności jego zmiany przez bank, a także terminy wypłaty, postawienia do dyspozycji lub kapitalizacji należnych </a:t>
            </a:r>
            <a:r>
              <a:rPr lang="pl-PL" dirty="0" smtClean="0"/>
              <a:t>odsetek,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wysokość </a:t>
            </a:r>
            <a:r>
              <a:rPr lang="pl-PL" dirty="0"/>
              <a:t>prowizji i opłat za czynności związane z wykonywaniem umowy oraz przesłanki i tryb ich zmiany przez </a:t>
            </a:r>
            <a:r>
              <a:rPr lang="pl-PL" dirty="0" smtClean="0"/>
              <a:t>bank,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formy </a:t>
            </a:r>
            <a:r>
              <a:rPr lang="pl-PL" dirty="0"/>
              <a:t>i zakres rozliczeń pieniężnych dokonywanych na polecenie posiadacza rachunku oraz terminy ich </a:t>
            </a:r>
            <a:r>
              <a:rPr lang="pl-PL" dirty="0" smtClean="0"/>
              <a:t>realizacji,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przesłanki </a:t>
            </a:r>
            <a:r>
              <a:rPr lang="pl-PL" dirty="0"/>
              <a:t>i tryb dokonywania zmian </a:t>
            </a:r>
            <a:r>
              <a:rPr lang="pl-PL" dirty="0" smtClean="0"/>
              <a:t>umowy,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przesłanki </a:t>
            </a:r>
            <a:r>
              <a:rPr lang="pl-PL" dirty="0"/>
              <a:t>i tryb rozwiązania umowy rachunku </a:t>
            </a:r>
            <a:r>
              <a:rPr lang="pl-PL" dirty="0" smtClean="0"/>
              <a:t>bankowego,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zakres </a:t>
            </a:r>
            <a:r>
              <a:rPr lang="pl-PL" dirty="0"/>
              <a:t>odpowiedzialności banku za terminowe i prawidłowe przeprowadzenie rozliczeń pieniężnych oraz wysokość odszkodowania za przekroczenie terminu realizacji dyspozycji posiadacza rachunku.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7772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STRONY UMOWY RACHUNKU BANKOWEGO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597194"/>
            <a:ext cx="8596668" cy="3880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Bank - osoba prawna utworzona </a:t>
            </a:r>
            <a:r>
              <a:rPr lang="pl-PL" dirty="0"/>
              <a:t>zgodnie z przepisami ustaw, </a:t>
            </a:r>
            <a:r>
              <a:rPr lang="pl-PL" dirty="0" smtClean="0"/>
              <a:t>działająca </a:t>
            </a:r>
            <a:r>
              <a:rPr lang="pl-PL" dirty="0"/>
              <a:t>na podstawie zezwoleń uprawniających do wykonywania czynności bankowych obciążających ryzykiem środki powierzone pod jakimkolwiek tytułem zwrotnym.</a:t>
            </a:r>
            <a:endParaRPr lang="pl-PL" dirty="0" smtClean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Posiadacz rachunku – osoba fizyczna, osoba prawna, jednostka organizacyjna nieposiadająca osobowości prawnej, o ile posiada zdolność sądową.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031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OBOWIĄZKI BANKU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734672"/>
            <a:ext cx="8596668" cy="454873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Bank jest obowiązany do: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zwrotu posiadaczowi rachunku przechowywanych środków pieniężnych (art. 726 k.c.),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posiadacza rachunku o każdej zmianie stanu rachunku bankowego </a:t>
            </a:r>
            <a:r>
              <a:rPr lang="pl-PL" dirty="0"/>
              <a:t>informowania (</a:t>
            </a:r>
            <a:r>
              <a:rPr lang="pl-PL" dirty="0" smtClean="0"/>
              <a:t>przy umowach zawartych na czas nieoznaczony – art. 728 § 1 k.c.),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przesyłania posiadaczowi rachunku co </a:t>
            </a:r>
            <a:r>
              <a:rPr lang="pl-PL" dirty="0"/>
              <a:t>najmniej raz w miesiącu bezpłatnie </a:t>
            </a:r>
            <a:r>
              <a:rPr lang="pl-PL" dirty="0" smtClean="0"/>
              <a:t>wyciągu </a:t>
            </a:r>
            <a:r>
              <a:rPr lang="pl-PL" dirty="0"/>
              <a:t>z rachunku z informacją o zmianach stanu rachunku i ustaleniem salda, chyba że posiadacz wyraził pisemnie zgodę na inny sposób informowania o zmianach stanu rachunku i ustaleniu </a:t>
            </a:r>
            <a:r>
              <a:rPr lang="pl-PL" dirty="0" smtClean="0"/>
              <a:t>salda (art. 728 § 2 k.c.),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dołożenia </a:t>
            </a:r>
            <a:r>
              <a:rPr lang="pl-PL" dirty="0"/>
              <a:t>szczególnej staranności w zakresie zapewnienia bezpieczeństwa przechowywanych środków </a:t>
            </a:r>
            <a:r>
              <a:rPr lang="pl-PL" dirty="0" smtClean="0"/>
              <a:t>pieniężnych (art. 50 ust. 2 pr. bank.),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dokonania określonych wypłat po śmierci posiadacza rachunku bankowego (art. 55 pr. bank.),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zachowania tajemnicy bankowej, </a:t>
            </a:r>
            <a:r>
              <a:rPr lang="pl-PL" dirty="0"/>
              <a:t>która obejmuje wszystkie informacje dotyczące czynności bankowej, uzyskane w czasie negocjacji, w trakcie zawierania i realizacji umowy, na podstawie której bank tę czynność </a:t>
            </a:r>
            <a:r>
              <a:rPr lang="pl-PL" dirty="0" smtClean="0"/>
              <a:t>wykonuje (art. 104 ust. 1 pr. bank.).</a:t>
            </a:r>
          </a:p>
        </p:txBody>
      </p:sp>
    </p:spTree>
    <p:extLst>
      <p:ext uri="{BB962C8B-B14F-4D97-AF65-F5344CB8AC3E}">
        <p14:creationId xmlns:p14="http://schemas.microsoft.com/office/powerpoint/2010/main" val="867471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OBOWIĄZKI POSIADACZA RACHUNKU BANKOWEGO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720762"/>
            <a:ext cx="8596668" cy="3880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Posiadacz rachunku bankowego jest obowiązany do: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zgłoszenia </a:t>
            </a:r>
            <a:r>
              <a:rPr lang="pl-PL" dirty="0"/>
              <a:t>bankowi niezgodność zmian stanu rachunku lub salda w ciągu czternastu dni od dnia otrzymania wyciągu z </a:t>
            </a:r>
            <a:r>
              <a:rPr lang="pl-PL" dirty="0" smtClean="0"/>
              <a:t>rachunku (art. 728 § 3 k.c.),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zawiadamiania banku </a:t>
            </a:r>
            <a:r>
              <a:rPr lang="pl-PL" dirty="0"/>
              <a:t>o każdej zmianie swego zamieszkania lub </a:t>
            </a:r>
            <a:r>
              <a:rPr lang="pl-PL" dirty="0" smtClean="0"/>
              <a:t>siedziby</a:t>
            </a:r>
            <a:r>
              <a:rPr lang="pl-PL" dirty="0"/>
              <a:t> </a:t>
            </a:r>
            <a:r>
              <a:rPr lang="pl-PL" dirty="0" smtClean="0"/>
              <a:t>(posiadacz imiennego rachunku bankowego – art. 729 k.c.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9751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RODZAJE RACHUNKÓW BANKOWYCH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Zgodnie z </a:t>
            </a:r>
            <a:r>
              <a:rPr lang="pl-PL" dirty="0" smtClean="0"/>
              <a:t>art. 49 ust. 1 ustawy z dnia </a:t>
            </a:r>
            <a:r>
              <a:rPr lang="pl-PL" dirty="0"/>
              <a:t>29 sierpnia 1997 r. Prawo </a:t>
            </a:r>
            <a:r>
              <a:rPr lang="pl-PL" dirty="0" smtClean="0"/>
              <a:t>bankowe banki mogą prowadzić w szczególności następujące rodzaje rachunków bankowych:</a:t>
            </a:r>
            <a:endParaRPr lang="pl-PL" dirty="0"/>
          </a:p>
          <a:p>
            <a:pPr algn="just">
              <a:buFont typeface="+mj-lt"/>
              <a:buAutoNum type="arabicPeriod"/>
            </a:pPr>
            <a:r>
              <a:rPr lang="pl-PL" dirty="0" smtClean="0"/>
              <a:t>rachunki rozliczeniowe, </a:t>
            </a:r>
            <a:r>
              <a:rPr lang="pl-PL" dirty="0"/>
              <a:t>w tym bieżące i pomocnicze, oraz prowadzone dla nich na zasadach określonych w rozdziale 3a rachunki </a:t>
            </a:r>
            <a:r>
              <a:rPr lang="pl-PL" dirty="0" smtClean="0"/>
              <a:t>VAT,</a:t>
            </a:r>
            <a:endParaRPr lang="pl-PL" dirty="0"/>
          </a:p>
          <a:p>
            <a:pPr algn="just">
              <a:buFont typeface="+mj-lt"/>
              <a:buAutoNum type="arabicPeriod"/>
            </a:pPr>
            <a:r>
              <a:rPr lang="pl-PL" dirty="0" smtClean="0"/>
              <a:t>rachunki </a:t>
            </a:r>
            <a:r>
              <a:rPr lang="pl-PL" dirty="0"/>
              <a:t>lokat </a:t>
            </a:r>
            <a:r>
              <a:rPr lang="pl-PL" dirty="0" smtClean="0"/>
              <a:t>terminowych,</a:t>
            </a:r>
            <a:endParaRPr lang="pl-PL" dirty="0"/>
          </a:p>
          <a:p>
            <a:pPr algn="just">
              <a:buFont typeface="+mj-lt"/>
              <a:buAutoNum type="arabicPeriod"/>
            </a:pPr>
            <a:r>
              <a:rPr lang="pl-PL" dirty="0" smtClean="0"/>
              <a:t>rachunki </a:t>
            </a:r>
            <a:r>
              <a:rPr lang="pl-PL" dirty="0"/>
              <a:t>oszczędnościowe, rachunki oszczędnościowo-rozliczeniowe, w tym rachunki rodzinne, oraz rachunki terminowych lokat </a:t>
            </a:r>
            <a:r>
              <a:rPr lang="pl-PL" dirty="0" smtClean="0"/>
              <a:t>oszczędnościowych,</a:t>
            </a:r>
            <a:endParaRPr lang="pl-PL" dirty="0"/>
          </a:p>
          <a:p>
            <a:pPr algn="just">
              <a:buFont typeface="+mj-lt"/>
              <a:buAutoNum type="arabicPeriod"/>
            </a:pPr>
            <a:r>
              <a:rPr lang="pl-PL" dirty="0" smtClean="0"/>
              <a:t>rachunki </a:t>
            </a:r>
            <a:r>
              <a:rPr lang="pl-PL" dirty="0"/>
              <a:t>powiernicze.</a:t>
            </a:r>
          </a:p>
          <a:p>
            <a:pPr algn="just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1343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RODZAJE RACHUNKÓW BANKOWYCH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smtClean="0"/>
              <a:t>Rachunki rozliczeniowe oraz rachunki lokat terminowych mogą być prowadzone </a:t>
            </a:r>
            <a:r>
              <a:rPr lang="pl-PL" dirty="0"/>
              <a:t>wyłącznie </a:t>
            </a:r>
            <a:r>
              <a:rPr lang="pl-PL" dirty="0" smtClean="0"/>
              <a:t>dla:</a:t>
            </a:r>
          </a:p>
          <a:p>
            <a:pPr>
              <a:buFont typeface="+mj-lt"/>
              <a:buAutoNum type="arabicParenR"/>
            </a:pPr>
            <a:r>
              <a:rPr lang="pl-PL" dirty="0" smtClean="0"/>
              <a:t>osób prawnych,</a:t>
            </a:r>
          </a:p>
          <a:p>
            <a:pPr>
              <a:buFont typeface="+mj-lt"/>
              <a:buAutoNum type="arabicParenR"/>
            </a:pPr>
            <a:r>
              <a:rPr lang="pl-PL" dirty="0" smtClean="0"/>
              <a:t>jednostek </a:t>
            </a:r>
            <a:r>
              <a:rPr lang="pl-PL" dirty="0"/>
              <a:t>organizacyjnych nieposiadających osobowości prawnej, o ile posiadają zdolność </a:t>
            </a:r>
            <a:r>
              <a:rPr lang="pl-PL" dirty="0" smtClean="0"/>
              <a:t>prawną,</a:t>
            </a:r>
          </a:p>
          <a:p>
            <a:pPr>
              <a:buFont typeface="+mj-lt"/>
              <a:buAutoNum type="arabicParenR"/>
            </a:pPr>
            <a:r>
              <a:rPr lang="pl-PL" dirty="0" smtClean="0"/>
              <a:t>osób </a:t>
            </a:r>
            <a:r>
              <a:rPr lang="pl-PL" dirty="0"/>
              <a:t>fizycznych prowadzących działalność zarobkową na własny rachunek, w tym dla osób będących przedsiębiorcami.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Rachunki </a:t>
            </a:r>
            <a:r>
              <a:rPr lang="pl-PL" dirty="0"/>
              <a:t>oszczędnościowe, rachunki oszczędnościowo-rozliczeniowe oraz rachunki terminowych lokat oszczędnościowych mogą być prowadzone wyłącznie </a:t>
            </a:r>
            <a:r>
              <a:rPr lang="pl-PL" dirty="0" smtClean="0"/>
              <a:t>dla:</a:t>
            </a:r>
          </a:p>
          <a:p>
            <a:pPr>
              <a:buFont typeface="+mj-lt"/>
              <a:buAutoNum type="arabicParenR"/>
            </a:pPr>
            <a:r>
              <a:rPr lang="pl-PL" dirty="0" smtClean="0"/>
              <a:t>osób fizycznych,</a:t>
            </a:r>
          </a:p>
          <a:p>
            <a:pPr>
              <a:buFont typeface="+mj-lt"/>
              <a:buAutoNum type="arabicParenR"/>
            </a:pPr>
            <a:r>
              <a:rPr lang="pl-PL" dirty="0" smtClean="0"/>
              <a:t>szkolnych </a:t>
            </a:r>
            <a:r>
              <a:rPr lang="pl-PL" dirty="0"/>
              <a:t>kas </a:t>
            </a:r>
            <a:r>
              <a:rPr lang="pl-PL" dirty="0" smtClean="0"/>
              <a:t>oszczędnościowych,</a:t>
            </a:r>
          </a:p>
          <a:p>
            <a:pPr>
              <a:buFont typeface="+mj-lt"/>
              <a:buAutoNum type="arabicParenR"/>
            </a:pPr>
            <a:r>
              <a:rPr lang="pl-PL" dirty="0" smtClean="0"/>
              <a:t>pracowniczych </a:t>
            </a:r>
            <a:r>
              <a:rPr lang="pl-PL" dirty="0"/>
              <a:t>kas </a:t>
            </a:r>
            <a:r>
              <a:rPr lang="pl-PL" dirty="0" smtClean="0"/>
              <a:t>zapomogowo-pożyczkowych,</a:t>
            </a:r>
          </a:p>
          <a:p>
            <a:pPr>
              <a:buFont typeface="+mj-lt"/>
              <a:buAutoNum type="arabicParenR"/>
            </a:pPr>
            <a:r>
              <a:rPr lang="pl-PL" dirty="0" smtClean="0"/>
              <a:t>rad </a:t>
            </a:r>
            <a:r>
              <a:rPr lang="pl-PL" dirty="0"/>
              <a:t>rodziców.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32669465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2075</TotalTime>
  <Words>1282</Words>
  <Application>Microsoft Office PowerPoint</Application>
  <PresentationFormat>Panoramiczny</PresentationFormat>
  <Paragraphs>98</Paragraphs>
  <Slides>16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1" baseType="lpstr">
      <vt:lpstr>Arial</vt:lpstr>
      <vt:lpstr>Calibri</vt:lpstr>
      <vt:lpstr>Trebuchet MS</vt:lpstr>
      <vt:lpstr>Wingdings 3</vt:lpstr>
      <vt:lpstr>Faseta</vt:lpstr>
      <vt:lpstr>UMOWA RACHUNKU BANKOWEGO</vt:lpstr>
      <vt:lpstr>UMOWA RACHUNKU BANKOWEGO – AKTY PRAWNE</vt:lpstr>
      <vt:lpstr>ISTOTA UMOWY RACHUNKU BANKOWEGO</vt:lpstr>
      <vt:lpstr>FORMA I ELEMENTY TREŚCI UMOWY RACHUNKU BANKOWEGO</vt:lpstr>
      <vt:lpstr>STRONY UMOWY RACHUNKU BANKOWEGO</vt:lpstr>
      <vt:lpstr>OBOWIĄZKI BANKU</vt:lpstr>
      <vt:lpstr>OBOWIĄZKI POSIADACZA RACHUNKU BANKOWEGO</vt:lpstr>
      <vt:lpstr>RODZAJE RACHUNKÓW BANKOWYCH</vt:lpstr>
      <vt:lpstr>RODZAJE RACHUNKÓW BANKOWYCH</vt:lpstr>
      <vt:lpstr>RACHUNEK ROZLICZENIOWY</vt:lpstr>
      <vt:lpstr>RACHUNEK LOKATY TERMINOWEJ</vt:lpstr>
      <vt:lpstr>RACHUNEK OSZCZĘDNOŚCIOWY </vt:lpstr>
      <vt:lpstr>RACHUNEK RODZINNY</vt:lpstr>
      <vt:lpstr>RACHUNEK POWIERNICZY</vt:lpstr>
      <vt:lpstr>WYGAŚNIĘCIE UMOWY RACHUNKU BANKOWEGO</vt:lpstr>
      <vt:lpstr>Dziękuję za uwagę!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UMOWA UBEZPIECZENIA UMOWA KREDYTU</dc:title>
  <dc:creator>Kancelaria 3</dc:creator>
  <cp:lastModifiedBy>Kancelaria 3</cp:lastModifiedBy>
  <cp:revision>140</cp:revision>
  <dcterms:created xsi:type="dcterms:W3CDTF">2019-10-16T13:46:39Z</dcterms:created>
  <dcterms:modified xsi:type="dcterms:W3CDTF">2020-02-14T11:56:42Z</dcterms:modified>
</cp:coreProperties>
</file>